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3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79" r:id="rId27"/>
    <p:sldId id="280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9"/>
    <p:restoredTop sz="94545"/>
  </p:normalViewPr>
  <p:slideViewPr>
    <p:cSldViewPr snapToGrid="0" snapToObjects="1">
      <p:cViewPr varScale="1">
        <p:scale>
          <a:sx n="79" d="100"/>
          <a:sy n="79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607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sandipc@cse.iitkgp.ernet.in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nzig.jct.ac.il/tcp-ip-lab/ibm-tutorial/3376c33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np3book.info.ucl.ac.be/1st/html/network/network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np3book.info.ucl.ac.be/1st/html/network/network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3.lu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www.cisco.com/c/en/us/support/docs/ip/border-gateway-protocol-bgp/13753-25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isco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ripe.net/widget/looking-glas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71CBD-9E81-7D44-B5D5-D0FF9F27D9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6436" y="1249825"/>
            <a:ext cx="5259186" cy="4109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Internet Routing</a:t>
            </a:r>
          </a:p>
        </p:txBody>
      </p:sp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728445" y="3946099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2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044399-286D-3D40-BE4E-0F10AE17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66860"/>
              </p:ext>
            </p:extLst>
          </p:nvPr>
        </p:nvGraphicFramePr>
        <p:xfrm>
          <a:off x="4992954" y="2041860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EF6A98E-B6F0-5947-A1AF-D275C1B6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84724"/>
              </p:ext>
            </p:extLst>
          </p:nvPr>
        </p:nvGraphicFramePr>
        <p:xfrm>
          <a:off x="4992954" y="479121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94DDA24-6666-FF4D-870A-2864ACE4C531}"/>
              </a:ext>
            </a:extLst>
          </p:cNvPr>
          <p:cNvSpPr txBox="1"/>
          <p:nvPr/>
        </p:nvSpPr>
        <p:spPr>
          <a:xfrm>
            <a:off x="4728445" y="1026416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212657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728445" y="3946099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3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044399-286D-3D40-BE4E-0F10AE17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5931"/>
              </p:ext>
            </p:extLst>
          </p:nvPr>
        </p:nvGraphicFramePr>
        <p:xfrm>
          <a:off x="4992954" y="2041860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EF6A98E-B6F0-5947-A1AF-D275C1B6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168950"/>
              </p:ext>
            </p:extLst>
          </p:nvPr>
        </p:nvGraphicFramePr>
        <p:xfrm>
          <a:off x="4992954" y="479121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94DDA24-6666-FF4D-870A-2864ACE4C531}"/>
              </a:ext>
            </a:extLst>
          </p:cNvPr>
          <p:cNvSpPr txBox="1"/>
          <p:nvPr/>
        </p:nvSpPr>
        <p:spPr>
          <a:xfrm>
            <a:off x="4728445" y="1026416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140845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728445" y="3946099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4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EF6A98E-B6F0-5947-A1AF-D275C1B67E22}"/>
              </a:ext>
            </a:extLst>
          </p:cNvPr>
          <p:cNvGraphicFramePr>
            <a:graphicFrameLocks noGrp="1"/>
          </p:cNvGraphicFramePr>
          <p:nvPr/>
        </p:nvGraphicFramePr>
        <p:xfrm>
          <a:off x="4992954" y="479121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94DDA24-6666-FF4D-870A-2864ACE4C531}"/>
              </a:ext>
            </a:extLst>
          </p:cNvPr>
          <p:cNvSpPr txBox="1"/>
          <p:nvPr/>
        </p:nvSpPr>
        <p:spPr>
          <a:xfrm>
            <a:off x="4728445" y="1026416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3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4F1FB4F-567F-AA41-975E-7F7A7A2C0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862313"/>
              </p:ext>
            </p:extLst>
          </p:nvPr>
        </p:nvGraphicFramePr>
        <p:xfrm>
          <a:off x="5008531" y="190217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8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Bellman Ford To Distance Vector Routing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5F791-DEB7-E44C-8AE1-D0CCA9198DD4}"/>
              </a:ext>
            </a:extLst>
          </p:cNvPr>
          <p:cNvSpPr txBox="1"/>
          <p:nvPr/>
        </p:nvSpPr>
        <p:spPr>
          <a:xfrm>
            <a:off x="4936563" y="859537"/>
            <a:ext cx="689956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we move from one iteration to the next iteration for Bellman Ford algorithm?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We need the </a:t>
            </a:r>
            <a:r>
              <a:rPr lang="en-US" sz="2800" b="1" dirty="0">
                <a:solidFill>
                  <a:srgbClr val="FF0000"/>
                </a:solidFill>
              </a:rPr>
              <a:t>currently computed distance information </a:t>
            </a:r>
            <a:r>
              <a:rPr lang="en-US" sz="2800" b="1" dirty="0"/>
              <a:t>from each node to others in the network – this is called the </a:t>
            </a:r>
            <a:r>
              <a:rPr lang="en-US" sz="2800" b="1" dirty="0">
                <a:solidFill>
                  <a:srgbClr val="002060"/>
                </a:solidFill>
              </a:rPr>
              <a:t>distance vector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Used to find out the routes between any two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RIP with CIDR, the routing table along with a metric field (denoting the cost) is used as the distance vector</a:t>
            </a:r>
          </a:p>
        </p:txBody>
      </p:sp>
    </p:spTree>
    <p:extLst>
      <p:ext uri="{BB962C8B-B14F-4D97-AF65-F5344CB8AC3E}">
        <p14:creationId xmlns:p14="http://schemas.microsoft.com/office/powerpoint/2010/main" val="249322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Bellman Ford To Distance Vector Routing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971732-B013-ED46-9ED0-227B99B48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88598"/>
              </p:ext>
            </p:extLst>
          </p:nvPr>
        </p:nvGraphicFramePr>
        <p:xfrm>
          <a:off x="5796294" y="1358323"/>
          <a:ext cx="1084923" cy="530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23">
                  <a:extLst>
                    <a:ext uri="{9D8B030D-6E8A-4147-A177-3AD203B41FA5}">
                      <a16:colId xmlns:a16="http://schemas.microsoft.com/office/drawing/2014/main" val="1607247086"/>
                    </a:ext>
                  </a:extLst>
                </a:gridCol>
              </a:tblGrid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00,-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52820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08,A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630481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20,B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700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23,B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47482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21,B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98769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6243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A39B853-7897-CB49-9BD3-951612DA43D0}"/>
              </a:ext>
            </a:extLst>
          </p:cNvPr>
          <p:cNvSpPr txBox="1"/>
          <p:nvPr/>
        </p:nvSpPr>
        <p:spPr>
          <a:xfrm>
            <a:off x="5913788" y="816435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1E6FB-6CA8-934C-AC7D-A7355AC1E2A1}"/>
              </a:ext>
            </a:extLst>
          </p:cNvPr>
          <p:cNvSpPr txBox="1"/>
          <p:nvPr/>
        </p:nvSpPr>
        <p:spPr>
          <a:xfrm>
            <a:off x="5089599" y="2389667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AC09DD-D4F6-1F45-B28D-7173269198C8}"/>
              </a:ext>
            </a:extLst>
          </p:cNvPr>
          <p:cNvSpPr txBox="1"/>
          <p:nvPr/>
        </p:nvSpPr>
        <p:spPr>
          <a:xfrm>
            <a:off x="5052871" y="3286410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C06D7-A3C0-3A43-A9F6-E36DE6880BA3}"/>
              </a:ext>
            </a:extLst>
          </p:cNvPr>
          <p:cNvSpPr txBox="1"/>
          <p:nvPr/>
        </p:nvSpPr>
        <p:spPr>
          <a:xfrm>
            <a:off x="5097205" y="4205628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AB2AAF-9EF0-B042-96CF-CC7EF514DB9E}"/>
              </a:ext>
            </a:extLst>
          </p:cNvPr>
          <p:cNvSpPr txBox="1"/>
          <p:nvPr/>
        </p:nvSpPr>
        <p:spPr>
          <a:xfrm>
            <a:off x="5097205" y="5105802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3A6546-1895-7343-BA2F-C2AE004B6EF7}"/>
              </a:ext>
            </a:extLst>
          </p:cNvPr>
          <p:cNvSpPr txBox="1"/>
          <p:nvPr/>
        </p:nvSpPr>
        <p:spPr>
          <a:xfrm>
            <a:off x="5077837" y="6001162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7CBB7A-DEE5-8446-885C-645D4EE0C78D}"/>
              </a:ext>
            </a:extLst>
          </p:cNvPr>
          <p:cNvSpPr txBox="1"/>
          <p:nvPr/>
        </p:nvSpPr>
        <p:spPr>
          <a:xfrm>
            <a:off x="7378075" y="856673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77F0C-2EEC-9644-B8D2-73D0C13B5884}"/>
              </a:ext>
            </a:extLst>
          </p:cNvPr>
          <p:cNvSpPr txBox="1"/>
          <p:nvPr/>
        </p:nvSpPr>
        <p:spPr>
          <a:xfrm>
            <a:off x="5089599" y="1505948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FA2938AC-1B64-B747-A55E-F9C863015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139740"/>
              </p:ext>
            </p:extLst>
          </p:nvPr>
        </p:nvGraphicFramePr>
        <p:xfrm>
          <a:off x="7211550" y="1371876"/>
          <a:ext cx="1084923" cy="530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23">
                  <a:extLst>
                    <a:ext uri="{9D8B030D-6E8A-4147-A177-3AD203B41FA5}">
                      <a16:colId xmlns:a16="http://schemas.microsoft.com/office/drawing/2014/main" val="1607247086"/>
                    </a:ext>
                  </a:extLst>
                </a:gridCol>
              </a:tblGrid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08,S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52820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00,-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630481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700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47482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98769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624393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120234E-36AF-714B-B583-10941FCBA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98588"/>
              </p:ext>
            </p:extLst>
          </p:nvPr>
        </p:nvGraphicFramePr>
        <p:xfrm>
          <a:off x="10625200" y="1371876"/>
          <a:ext cx="1084923" cy="530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23">
                  <a:extLst>
                    <a:ext uri="{9D8B030D-6E8A-4147-A177-3AD203B41FA5}">
                      <a16:colId xmlns:a16="http://schemas.microsoft.com/office/drawing/2014/main" val="1607247086"/>
                    </a:ext>
                  </a:extLst>
                </a:gridCol>
              </a:tblGrid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00,-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52820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08,A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630481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700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47482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98769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62439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587BF6B-0FCD-9F45-983C-E7429ADD7ED9}"/>
              </a:ext>
            </a:extLst>
          </p:cNvPr>
          <p:cNvSpPr txBox="1"/>
          <p:nvPr/>
        </p:nvSpPr>
        <p:spPr>
          <a:xfrm>
            <a:off x="10742694" y="829988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127D2AF-DF33-B146-B827-4A53ECCA5897}"/>
              </a:ext>
            </a:extLst>
          </p:cNvPr>
          <p:cNvSpPr/>
          <p:nvPr/>
        </p:nvSpPr>
        <p:spPr>
          <a:xfrm>
            <a:off x="8626806" y="3489318"/>
            <a:ext cx="1778924" cy="12828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Bellman Ford Versus Distance Vector Routing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5F791-DEB7-E44C-8AE1-D0CCA9198DD4}"/>
              </a:ext>
            </a:extLst>
          </p:cNvPr>
          <p:cNvSpPr txBox="1"/>
          <p:nvPr/>
        </p:nvSpPr>
        <p:spPr>
          <a:xfrm>
            <a:off x="299259" y="1041840"/>
            <a:ext cx="115879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Note the differences between </a:t>
            </a:r>
            <a:r>
              <a:rPr lang="en-US" sz="2800" b="1" dirty="0"/>
              <a:t>centralized Bellman Ford algorithm and </a:t>
            </a:r>
            <a:r>
              <a:rPr lang="en-US" sz="2800" dirty="0"/>
              <a:t>its distributed version used in </a:t>
            </a:r>
            <a:r>
              <a:rPr lang="en-US" sz="2800" b="1" dirty="0"/>
              <a:t>distance vector routing.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are destination oriented (path to sink) for both the variants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Centralized Bellman Ford: </a:t>
            </a:r>
            <a:r>
              <a:rPr lang="en-US" sz="2800" dirty="0"/>
              <a:t>We find out the shortest path from all other nodes to the sink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Distance Vector Routing: </a:t>
            </a:r>
            <a:r>
              <a:rPr lang="en-US" sz="2800" dirty="0"/>
              <a:t>We find out the shortest path from the current node to all other nodes that can work as the sink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 you guess the reason for this? </a:t>
            </a:r>
          </a:p>
        </p:txBody>
      </p:sp>
    </p:spTree>
    <p:extLst>
      <p:ext uri="{BB962C8B-B14F-4D97-AF65-F5344CB8AC3E}">
        <p14:creationId xmlns:p14="http://schemas.microsoft.com/office/powerpoint/2010/main" val="405607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Bellman Ford Versus Distance Vector Routing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5F791-DEB7-E44C-8AE1-D0CCA9198DD4}"/>
              </a:ext>
            </a:extLst>
          </p:cNvPr>
          <p:cNvSpPr txBox="1"/>
          <p:nvPr/>
        </p:nvSpPr>
        <p:spPr>
          <a:xfrm>
            <a:off x="302029" y="859537"/>
            <a:ext cx="115879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 you guess the reason for this? – Think of the convergence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Centralized Bellman Ford: </a:t>
            </a:r>
            <a:r>
              <a:rPr lang="en-US" sz="2800" dirty="0"/>
              <a:t>You know the number of iterations required. For n number of nodes, you need n-1 iterations.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Requires synchronous updates of distance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Distance Vector Routing: </a:t>
            </a:r>
            <a:r>
              <a:rPr lang="en-US" sz="2800" dirty="0"/>
              <a:t>You do not know the number of iterations required, number of nodes (n) changes dynamically, distance vector updates are asynchronous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Update the local routing table asynchronously as and when you receive an update from a neighbor  </a:t>
            </a:r>
          </a:p>
        </p:txBody>
      </p:sp>
    </p:spTree>
    <p:extLst>
      <p:ext uri="{BB962C8B-B14F-4D97-AF65-F5344CB8AC3E}">
        <p14:creationId xmlns:p14="http://schemas.microsoft.com/office/powerpoint/2010/main" val="312475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B320B-28FC-D844-AC1F-B53CA9D2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Count to Infinity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F36EF-F912-AC43-A4BA-D16B4D6C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3" y="1389379"/>
            <a:ext cx="11234882" cy="4366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4B4EDE-A736-DD45-BA4D-58E012646919}"/>
              </a:ext>
            </a:extLst>
          </p:cNvPr>
          <p:cNvSpPr txBox="1"/>
          <p:nvPr/>
        </p:nvSpPr>
        <p:spPr>
          <a:xfrm>
            <a:off x="924674" y="5793769"/>
            <a:ext cx="369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Link A-B comes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9B203-8E8D-D54F-87D7-6949C68998C4}"/>
              </a:ext>
            </a:extLst>
          </p:cNvPr>
          <p:cNvSpPr txBox="1"/>
          <p:nvPr/>
        </p:nvSpPr>
        <p:spPr>
          <a:xfrm>
            <a:off x="6677082" y="5793770"/>
            <a:ext cx="418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Link A-B gets down</a:t>
            </a:r>
          </a:p>
        </p:txBody>
      </p:sp>
    </p:spTree>
    <p:extLst>
      <p:ext uri="{BB962C8B-B14F-4D97-AF65-F5344CB8AC3E}">
        <p14:creationId xmlns:p14="http://schemas.microsoft.com/office/powerpoint/2010/main" val="235544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595859-D7E6-9A47-8AEA-999FDE1B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Split Horizon: </a:t>
            </a:r>
            <a:r>
              <a:rPr lang="en-US" dirty="0"/>
              <a:t>Routing information is prevented from exiting the router on an interface through which the information was received. </a:t>
            </a:r>
          </a:p>
          <a:p>
            <a:pPr lvl="1"/>
            <a:r>
              <a:rPr lang="en-US" dirty="0"/>
              <a:t>A router needs to wait for a timeout to remove an entry from a routing table</a:t>
            </a:r>
          </a:p>
          <a:p>
            <a:pPr lvl="1"/>
            <a:endParaRPr lang="en-US" dirty="0"/>
          </a:p>
          <a:p>
            <a:r>
              <a:rPr lang="en-US" b="1" dirty="0"/>
              <a:t>Poisson Reverse: </a:t>
            </a:r>
            <a:r>
              <a:rPr lang="en-US" dirty="0"/>
              <a:t>All known networks are advertised in each routing update. However, those networks learned through a specific interface are advertised as </a:t>
            </a:r>
            <a:r>
              <a:rPr lang="en-US" b="1" dirty="0"/>
              <a:t>unreachable </a:t>
            </a:r>
            <a:r>
              <a:rPr lang="en-US" dirty="0"/>
              <a:t>in the routing announcements sent out to that interface. </a:t>
            </a:r>
          </a:p>
          <a:p>
            <a:pPr lvl="1"/>
            <a:r>
              <a:rPr lang="en-US" dirty="0"/>
              <a:t>Routes are immediately removed when they are marked as unreachable from all the routing updates from all the neighbors. </a:t>
            </a:r>
          </a:p>
          <a:p>
            <a:pPr lvl="1"/>
            <a:endParaRPr lang="en-US" dirty="0"/>
          </a:p>
          <a:p>
            <a:r>
              <a:rPr lang="en-US" dirty="0"/>
              <a:t>However, the solutions adds up cost – increases the size of the route updates (you needs separate route broadcast at different interfaces) – </a:t>
            </a:r>
            <a:r>
              <a:rPr lang="en-US" b="1" dirty="0"/>
              <a:t>We do not use these in practice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983DE-341F-C64C-BE25-1F66A1FE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Count to Infinity</a:t>
            </a:r>
          </a:p>
        </p:txBody>
      </p:sp>
    </p:spTree>
    <p:extLst>
      <p:ext uri="{BB962C8B-B14F-4D97-AF65-F5344CB8AC3E}">
        <p14:creationId xmlns:p14="http://schemas.microsoft.com/office/powerpoint/2010/main" val="288244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165070-994B-004D-AB92-672D55E0D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resolution to the counting to infinity problem enforces a maximum cost for a network path (generally 15 in RIP). This limits the diameter of a AS to a maximum of 15 hops. </a:t>
            </a:r>
          </a:p>
          <a:p>
            <a:endParaRPr lang="en-US" dirty="0"/>
          </a:p>
          <a:p>
            <a:r>
              <a:rPr lang="en-US" dirty="0"/>
              <a:t>High signaling overhead - Periodic broadcasting of the distance vector table can result in increased utilization of the network resources for signaling. </a:t>
            </a:r>
          </a:p>
          <a:p>
            <a:endParaRPr lang="en-US" dirty="0"/>
          </a:p>
          <a:p>
            <a:r>
              <a:rPr lang="en-US" dirty="0"/>
              <a:t>The algorithm is relatively slow to converge; you require information from all the nodes in the AS.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375A7C-0C05-8C4B-ACE9-B07F92B3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Distance Vector Routing / RIP</a:t>
            </a:r>
          </a:p>
        </p:txBody>
      </p:sp>
    </p:spTree>
    <p:extLst>
      <p:ext uri="{BB962C8B-B14F-4D97-AF65-F5344CB8AC3E}">
        <p14:creationId xmlns:p14="http://schemas.microsoft.com/office/powerpoint/2010/main" val="5127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847A6-52FA-6D45-9544-266AF22C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87D7D-9896-4548-8C2B-1D0C8EC5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7" y="1137424"/>
            <a:ext cx="5247445" cy="5349838"/>
          </a:xfrm>
        </p:spPr>
        <p:txBody>
          <a:bodyPr/>
          <a:lstStyle/>
          <a:p>
            <a:r>
              <a:rPr lang="en-US" dirty="0"/>
              <a:t>What would be next hop for the following destination IPs?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128.96.171.92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128.96.167.151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128.96.163.151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614C122-16FE-9C4A-90C6-104CDEBBB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158885"/>
              </p:ext>
            </p:extLst>
          </p:nvPr>
        </p:nvGraphicFramePr>
        <p:xfrm>
          <a:off x="293461" y="1272948"/>
          <a:ext cx="5960382" cy="375625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86794">
                  <a:extLst>
                    <a:ext uri="{9D8B030D-6E8A-4147-A177-3AD203B41FA5}">
                      <a16:colId xmlns:a16="http://schemas.microsoft.com/office/drawing/2014/main" val="812152905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1365975109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3104324445"/>
                    </a:ext>
                  </a:extLst>
                </a:gridCol>
              </a:tblGrid>
              <a:tr h="626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Netmask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Next hop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5467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128.96.170.0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91715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0534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128.96.166.0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985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2262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205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BB55FB-6943-EE43-B39B-B2CEF8CDAA2E}"/>
              </a:ext>
            </a:extLst>
          </p:cNvPr>
          <p:cNvSpPr txBox="1"/>
          <p:nvPr/>
        </p:nvSpPr>
        <p:spPr>
          <a:xfrm>
            <a:off x="3706586" y="5992586"/>
            <a:ext cx="731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courtesy: Computer Networks, Larry L Peterson and Bruce S Davie</a:t>
            </a:r>
          </a:p>
        </p:txBody>
      </p:sp>
    </p:spTree>
    <p:extLst>
      <p:ext uri="{BB962C8B-B14F-4D97-AF65-F5344CB8AC3E}">
        <p14:creationId xmlns:p14="http://schemas.microsoft.com/office/powerpoint/2010/main" val="183935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438C1-3481-BA4A-A742-45D19506F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1979: The ARPANET routing protocol was replaced by link state routing, as an impact to count-to-infinity problem (convergence become slow)</a:t>
            </a:r>
          </a:p>
          <a:p>
            <a:endParaRPr lang="en-US" dirty="0"/>
          </a:p>
          <a:p>
            <a:r>
              <a:rPr lang="en-US" dirty="0"/>
              <a:t>The routing protocol – </a:t>
            </a:r>
            <a:r>
              <a:rPr lang="en-US" b="1" dirty="0"/>
              <a:t>Open Shortest Path First (OSPF)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protocol is fairly simple </a:t>
            </a:r>
          </a:p>
          <a:p>
            <a:pPr lvl="1"/>
            <a:r>
              <a:rPr lang="en-US" dirty="0"/>
              <a:t>Discover neighbors and learn their network addresses</a:t>
            </a:r>
          </a:p>
          <a:p>
            <a:pPr lvl="1"/>
            <a:r>
              <a:rPr lang="en-US" dirty="0"/>
              <a:t>Set the distance or cost metric to each of the neighbors</a:t>
            </a:r>
          </a:p>
          <a:p>
            <a:pPr lvl="1"/>
            <a:r>
              <a:rPr lang="en-US" dirty="0"/>
              <a:t>Construct a packet telling all it has learned</a:t>
            </a:r>
          </a:p>
          <a:p>
            <a:pPr lvl="1"/>
            <a:r>
              <a:rPr lang="en-US" dirty="0"/>
              <a:t>Broadcast this packet – every router periodically learns the </a:t>
            </a:r>
            <a:r>
              <a:rPr lang="en-US" b="1" dirty="0"/>
              <a:t>link state</a:t>
            </a:r>
            <a:r>
              <a:rPr lang="en-US" dirty="0"/>
              <a:t> of the network graph</a:t>
            </a:r>
          </a:p>
          <a:p>
            <a:pPr lvl="1"/>
            <a:r>
              <a:rPr lang="en-US" dirty="0"/>
              <a:t>Compute the shortest path to every other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E72-B111-5148-897C-3C9C514A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State Routing</a:t>
            </a:r>
          </a:p>
        </p:txBody>
      </p:sp>
    </p:spTree>
    <p:extLst>
      <p:ext uri="{BB962C8B-B14F-4D97-AF65-F5344CB8AC3E}">
        <p14:creationId xmlns:p14="http://schemas.microsoft.com/office/powerpoint/2010/main" val="413019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47790-5729-A649-A667-46EB38643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</p:spPr>
        <p:txBody>
          <a:bodyPr/>
          <a:lstStyle/>
          <a:p>
            <a:r>
              <a:rPr lang="en-US" dirty="0"/>
              <a:t>When a router is booted, it first learn the neighbors – broadcast a HELLO packet on each point to point line </a:t>
            </a:r>
            <a:r>
              <a:rPr lang="en-US" b="1" dirty="0"/>
              <a:t>– note the use of broadcast IP address</a:t>
            </a:r>
          </a:p>
          <a:p>
            <a:endParaRPr lang="en-US" b="1" dirty="0"/>
          </a:p>
          <a:p>
            <a:r>
              <a:rPr lang="en-US" dirty="0"/>
              <a:t>Once a router receives a HELLO message, it sends back (this is an unicast IP packet) its identity (IP address)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ECFCDB-F2E9-7247-A5B0-3FE22FEB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- Learning about Routers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3A6FA-A3DA-744C-9FF5-C17E9EBFD8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22" y="5557590"/>
            <a:ext cx="944705" cy="62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64961-D447-2048-A818-49F9DCEDD3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122" y="5515523"/>
            <a:ext cx="731982" cy="731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F8F45-E9B0-0F45-A3A4-B0ACEAC315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381" y="5557590"/>
            <a:ext cx="731982" cy="731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E4019-FC2D-AD46-9CF0-7EAEAE80D5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10" y="4639871"/>
            <a:ext cx="731982" cy="731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E3C02-CC6C-3D41-B49E-C4CFB84742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33" y="3431456"/>
            <a:ext cx="687532" cy="761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FEDF9-FB8A-5A41-96FD-C35F974BC4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718" y="3569099"/>
            <a:ext cx="687532" cy="761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9A24C-CC16-3D41-B201-998DBC742B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143" y="4610080"/>
            <a:ext cx="687532" cy="761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0601A-05FD-6F4C-BB51-9C2D046B25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606" y="4382091"/>
            <a:ext cx="687532" cy="76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3123B-6E9E-C94E-A6AF-5DE161CC16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7523" y="5557590"/>
            <a:ext cx="687532" cy="761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FC5C05-7822-EF42-BA0E-F82C8FCC9D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99" y="5612812"/>
            <a:ext cx="944705" cy="6215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78F654-6CDC-2847-8ED1-A2FBFADC36C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149927" y="5868359"/>
            <a:ext cx="386195" cy="131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B51049-B8DF-C549-8A3E-6056E9A523E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677575" y="5371853"/>
            <a:ext cx="25026" cy="1857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47944D-FF27-5A44-875E-8BC1E4736964}"/>
              </a:ext>
            </a:extLst>
          </p:cNvPr>
          <p:cNvCxnSpPr>
            <a:endCxn id="15" idx="1"/>
          </p:cNvCxnSpPr>
          <p:nvPr/>
        </p:nvCxnSpPr>
        <p:spPr>
          <a:xfrm>
            <a:off x="2268104" y="5881514"/>
            <a:ext cx="386195" cy="420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AC748E-1678-FA48-8088-9CE8EE167DA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 flipV="1">
            <a:off x="1068592" y="4990967"/>
            <a:ext cx="772551" cy="148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7D3469-685C-854F-8A61-A708A98DF83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38572" y="4330872"/>
            <a:ext cx="789912" cy="3702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CB61F-018A-7A4D-B7F6-9C217D317BE9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H="1" flipV="1">
            <a:off x="608199" y="4193229"/>
            <a:ext cx="94402" cy="4466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7870F1-B322-C647-A89D-D017E7206494}"/>
              </a:ext>
            </a:extLst>
          </p:cNvPr>
          <p:cNvCxnSpPr>
            <a:stCxn id="15" idx="3"/>
            <a:endCxn id="7" idx="1"/>
          </p:cNvCxnSpPr>
          <p:nvPr/>
        </p:nvCxnSpPr>
        <p:spPr>
          <a:xfrm>
            <a:off x="3599004" y="5923581"/>
            <a:ext cx="3513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AA5DDD-83F1-6D4A-A93C-FAD7BB7EFADF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4316372" y="5143864"/>
            <a:ext cx="0" cy="4137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D5D4F8-19BD-4A43-BE82-DEEADE0A95AA}"/>
              </a:ext>
            </a:extLst>
          </p:cNvPr>
          <p:cNvCxnSpPr>
            <a:endCxn id="14" idx="1"/>
          </p:cNvCxnSpPr>
          <p:nvPr/>
        </p:nvCxnSpPr>
        <p:spPr>
          <a:xfrm>
            <a:off x="4682363" y="5923580"/>
            <a:ext cx="435160" cy="148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2514A8-2620-0F4C-A04B-EC20710BDE2B}"/>
              </a:ext>
            </a:extLst>
          </p:cNvPr>
          <p:cNvSpPr txBox="1"/>
          <p:nvPr/>
        </p:nvSpPr>
        <p:spPr>
          <a:xfrm>
            <a:off x="426000" y="611793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EE6657-2735-2D43-B1A5-7D9797446F08}"/>
              </a:ext>
            </a:extLst>
          </p:cNvPr>
          <p:cNvSpPr txBox="1"/>
          <p:nvPr/>
        </p:nvSpPr>
        <p:spPr>
          <a:xfrm>
            <a:off x="2946698" y="61651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BED04F-32E0-C147-A971-107D4E73E9E9}"/>
              </a:ext>
            </a:extLst>
          </p:cNvPr>
          <p:cNvSpPr txBox="1"/>
          <p:nvPr/>
        </p:nvSpPr>
        <p:spPr>
          <a:xfrm>
            <a:off x="385084" y="35026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6CD97A-9C07-3B4A-9AEB-31DC43059BA6}"/>
              </a:ext>
            </a:extLst>
          </p:cNvPr>
          <p:cNvSpPr txBox="1"/>
          <p:nvPr/>
        </p:nvSpPr>
        <p:spPr>
          <a:xfrm>
            <a:off x="1614759" y="367168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CE341-B199-3346-AD75-4D6B301EE754}"/>
              </a:ext>
            </a:extLst>
          </p:cNvPr>
          <p:cNvSpPr txBox="1"/>
          <p:nvPr/>
        </p:nvSpPr>
        <p:spPr>
          <a:xfrm>
            <a:off x="1983926" y="472386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24D9C8-F553-3140-8A34-2E97836A23B6}"/>
              </a:ext>
            </a:extLst>
          </p:cNvPr>
          <p:cNvSpPr txBox="1"/>
          <p:nvPr/>
        </p:nvSpPr>
        <p:spPr>
          <a:xfrm>
            <a:off x="4128048" y="449464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56AB16-4B97-9D4A-96D1-2A5F9E37CA1E}"/>
              </a:ext>
            </a:extLst>
          </p:cNvPr>
          <p:cNvSpPr txBox="1"/>
          <p:nvPr/>
        </p:nvSpPr>
        <p:spPr>
          <a:xfrm>
            <a:off x="5223326" y="568369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6852FB-2191-7141-9ACC-28C56793F44B}"/>
              </a:ext>
            </a:extLst>
          </p:cNvPr>
          <p:cNvSpPr txBox="1"/>
          <p:nvPr/>
        </p:nvSpPr>
        <p:spPr>
          <a:xfrm>
            <a:off x="965043" y="5376106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EED08B-8695-DE4E-A1FD-E2CDDFD25133}"/>
              </a:ext>
            </a:extLst>
          </p:cNvPr>
          <p:cNvSpPr txBox="1"/>
          <p:nvPr/>
        </p:nvSpPr>
        <p:spPr>
          <a:xfrm>
            <a:off x="2229744" y="5472211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73FC99-73FF-CE4C-8951-EEAC3D05580F}"/>
              </a:ext>
            </a:extLst>
          </p:cNvPr>
          <p:cNvSpPr txBox="1"/>
          <p:nvPr/>
        </p:nvSpPr>
        <p:spPr>
          <a:xfrm>
            <a:off x="3362928" y="5391160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82F255-2C7A-054B-9452-F2946F284947}"/>
              </a:ext>
            </a:extLst>
          </p:cNvPr>
          <p:cNvSpPr/>
          <p:nvPr/>
        </p:nvSpPr>
        <p:spPr>
          <a:xfrm>
            <a:off x="6493042" y="5826279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R1-eth2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646837-339D-F34A-B1FE-3D05F4F1A5EF}"/>
              </a:ext>
            </a:extLst>
          </p:cNvPr>
          <p:cNvSpPr txBox="1"/>
          <p:nvPr/>
        </p:nvSpPr>
        <p:spPr>
          <a:xfrm>
            <a:off x="-7155" y="5311520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DC7EE1-4829-4E43-83F2-DE8C143F38CD}"/>
              </a:ext>
            </a:extLst>
          </p:cNvPr>
          <p:cNvSpPr/>
          <p:nvPr/>
        </p:nvSpPr>
        <p:spPr>
          <a:xfrm>
            <a:off x="8095429" y="5826279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R1-eth1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5A655C-C1DE-0845-BD5A-E6EB89F54B58}"/>
              </a:ext>
            </a:extLst>
          </p:cNvPr>
          <p:cNvSpPr/>
          <p:nvPr/>
        </p:nvSpPr>
        <p:spPr>
          <a:xfrm>
            <a:off x="9607858" y="5841543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R2-eth1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DF0680-0EFF-F043-9AF0-CF76FB5824A2}"/>
              </a:ext>
            </a:extLst>
          </p:cNvPr>
          <p:cNvSpPr/>
          <p:nvPr/>
        </p:nvSpPr>
        <p:spPr>
          <a:xfrm>
            <a:off x="11105310" y="5826279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R2-eth2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BA43BA-D7C5-D14B-B317-230ED454A768}"/>
              </a:ext>
            </a:extLst>
          </p:cNvPr>
          <p:cNvSpPr/>
          <p:nvPr/>
        </p:nvSpPr>
        <p:spPr>
          <a:xfrm>
            <a:off x="6493042" y="4330872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F0CEB6-A648-0A4F-ACBA-86302C079A09}"/>
              </a:ext>
            </a:extLst>
          </p:cNvPr>
          <p:cNvSpPr/>
          <p:nvPr/>
        </p:nvSpPr>
        <p:spPr>
          <a:xfrm>
            <a:off x="7860274" y="4302376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7183B1-42FA-6747-8270-E24A46BB20FF}"/>
              </a:ext>
            </a:extLst>
          </p:cNvPr>
          <p:cNvSpPr/>
          <p:nvPr/>
        </p:nvSpPr>
        <p:spPr>
          <a:xfrm>
            <a:off x="8924245" y="4900836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1E73C08-3963-2C4B-967E-03A1945C72CC}"/>
              </a:ext>
            </a:extLst>
          </p:cNvPr>
          <p:cNvSpPr/>
          <p:nvPr/>
        </p:nvSpPr>
        <p:spPr>
          <a:xfrm>
            <a:off x="10145545" y="4873766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4A8610-F969-9842-BC8D-B82C203DDFA1}"/>
              </a:ext>
            </a:extLst>
          </p:cNvPr>
          <p:cNvSpPr/>
          <p:nvPr/>
        </p:nvSpPr>
        <p:spPr>
          <a:xfrm>
            <a:off x="11155640" y="4272585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1470F3-BAB3-714D-AD3A-EB064A046CAC}"/>
              </a:ext>
            </a:extLst>
          </p:cNvPr>
          <p:cNvCxnSpPr>
            <a:stCxn id="45" idx="0"/>
            <a:endCxn id="68" idx="4"/>
          </p:cNvCxnSpPr>
          <p:nvPr/>
        </p:nvCxnSpPr>
        <p:spPr>
          <a:xfrm flipH="1" flipV="1">
            <a:off x="6834849" y="5005862"/>
            <a:ext cx="115393" cy="820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B1A6303-4C3B-ED40-ADFF-F4307022E44E}"/>
              </a:ext>
            </a:extLst>
          </p:cNvPr>
          <p:cNvCxnSpPr>
            <a:endCxn id="69" idx="3"/>
          </p:cNvCxnSpPr>
          <p:nvPr/>
        </p:nvCxnSpPr>
        <p:spPr>
          <a:xfrm flipV="1">
            <a:off x="7207386" y="4878516"/>
            <a:ext cx="753001" cy="9477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77E11C-F438-624F-937B-2D7A3C446F68}"/>
              </a:ext>
            </a:extLst>
          </p:cNvPr>
          <p:cNvCxnSpPr>
            <a:endCxn id="70" idx="2"/>
          </p:cNvCxnSpPr>
          <p:nvPr/>
        </p:nvCxnSpPr>
        <p:spPr>
          <a:xfrm flipV="1">
            <a:off x="7406713" y="5238331"/>
            <a:ext cx="1517532" cy="6852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B1702EC-7B1C-0D40-838C-CF442CB1A183}"/>
              </a:ext>
            </a:extLst>
          </p:cNvPr>
          <p:cNvCxnSpPr>
            <a:stCxn id="45" idx="3"/>
            <a:endCxn id="65" idx="1"/>
          </p:cNvCxnSpPr>
          <p:nvPr/>
        </p:nvCxnSpPr>
        <p:spPr>
          <a:xfrm>
            <a:off x="7407442" y="6117930"/>
            <a:ext cx="6879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2F3C62F-3359-764A-B9CC-76645E609710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9009829" y="6117930"/>
            <a:ext cx="598029" cy="1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47FDE9-1D64-364F-BAF9-8FA72FA8BB06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 flipV="1">
            <a:off x="10522258" y="6117930"/>
            <a:ext cx="583052" cy="1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5D4E805-3ECD-C34B-BE36-AC03AC889CD7}"/>
              </a:ext>
            </a:extLst>
          </p:cNvPr>
          <p:cNvCxnSpPr>
            <a:cxnSpLocks/>
            <a:endCxn id="71" idx="5"/>
          </p:cNvCxnSpPr>
          <p:nvPr/>
        </p:nvCxnSpPr>
        <p:spPr>
          <a:xfrm flipH="1" flipV="1">
            <a:off x="10729045" y="5449906"/>
            <a:ext cx="480471" cy="3901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2079E8-A919-3543-9B17-7D7867DFD36C}"/>
              </a:ext>
            </a:extLst>
          </p:cNvPr>
          <p:cNvCxnSpPr>
            <a:stCxn id="67" idx="0"/>
            <a:endCxn id="72" idx="4"/>
          </p:cNvCxnSpPr>
          <p:nvPr/>
        </p:nvCxnSpPr>
        <p:spPr>
          <a:xfrm flipH="1" flipV="1">
            <a:off x="11497447" y="4947575"/>
            <a:ext cx="65063" cy="878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2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43483-CA89-8E46-A841-F0643964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link is assigned with a link cost or distance (hop count, delay) which is used as the routing metric to find out the shortest path</a:t>
            </a:r>
          </a:p>
          <a:p>
            <a:endParaRPr lang="en-US" dirty="0"/>
          </a:p>
          <a:p>
            <a:r>
              <a:rPr lang="en-US" dirty="0"/>
              <a:t>A standard approach – inverse of the link bandwidth  - higher capacity paths are better choices (minimize the routing cost) </a:t>
            </a:r>
          </a:p>
          <a:p>
            <a:endParaRPr lang="en-US" dirty="0"/>
          </a:p>
          <a:p>
            <a:r>
              <a:rPr lang="en-US" dirty="0"/>
              <a:t>Some networks use link delay - computed through a ICMP ECHO packet from the IP layer </a:t>
            </a:r>
          </a:p>
          <a:p>
            <a:pPr lvl="1"/>
            <a:r>
              <a:rPr lang="en-US" dirty="0"/>
              <a:t>ICMP – </a:t>
            </a:r>
            <a:r>
              <a:rPr lang="en-US" b="1" dirty="0"/>
              <a:t>Internet Control Message Protocol – </a:t>
            </a:r>
            <a:r>
              <a:rPr lang="en-US" dirty="0"/>
              <a:t>a set of message suites for IP layer management functionalities </a:t>
            </a:r>
          </a:p>
          <a:p>
            <a:pPr lvl="1"/>
            <a:r>
              <a:rPr lang="en-US" dirty="0"/>
              <a:t>ICMP Echo Request and ICMP Echo Reply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AD6751-7035-B147-A26D-5752351D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LSR– Setting Link Costs</a:t>
            </a:r>
          </a:p>
        </p:txBody>
      </p:sp>
    </p:spTree>
    <p:extLst>
      <p:ext uri="{BB962C8B-B14F-4D97-AF65-F5344CB8AC3E}">
        <p14:creationId xmlns:p14="http://schemas.microsoft.com/office/powerpoint/2010/main" val="2851036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89F97-2CE8-9C46-BD2E-03FB4458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Building Link State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2D02-E77B-1C4E-AF59-85D5DABD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1326573"/>
            <a:ext cx="10892789" cy="3300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60041-6506-D94F-A130-4368A06C3AA6}"/>
              </a:ext>
            </a:extLst>
          </p:cNvPr>
          <p:cNvSpPr txBox="1"/>
          <p:nvPr/>
        </p:nvSpPr>
        <p:spPr>
          <a:xfrm>
            <a:off x="3823855" y="5763491"/>
            <a:ext cx="691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Computer Networks, Andrew S. Tanenbaum, David J. </a:t>
            </a:r>
            <a:r>
              <a:rPr lang="en-US" b="1" dirty="0" err="1"/>
              <a:t>Wetherall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571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7CBB6-904F-DB42-8DA7-A176266CD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routers must get all of the link state packets quickly and reliably</a:t>
            </a:r>
          </a:p>
          <a:p>
            <a:pPr lvl="1"/>
            <a:r>
              <a:rPr lang="en-US" dirty="0"/>
              <a:t>If different routers have different information, the routing inconsistency may occur</a:t>
            </a:r>
          </a:p>
          <a:p>
            <a:pPr lvl="1"/>
            <a:endParaRPr lang="en-US" dirty="0"/>
          </a:p>
          <a:p>
            <a:r>
              <a:rPr lang="en-US" dirty="0"/>
              <a:t>Use flooding to distribute the link state packets to all the routers. </a:t>
            </a:r>
          </a:p>
          <a:p>
            <a:pPr lvl="1"/>
            <a:r>
              <a:rPr lang="en-US" dirty="0"/>
              <a:t>Each Link state packet contains a sequence number that is incremented for each new packet sent – </a:t>
            </a:r>
            <a:r>
              <a:rPr lang="en-US" b="1" dirty="0"/>
              <a:t>used to identify stale information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21D21-486A-B445-BAD0-AAEE2C67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Distributing the Link State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9F71A-98D9-1341-8E29-A994C8BDA6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9" y="3660120"/>
            <a:ext cx="5437909" cy="2677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B14BA-E6FE-1F45-9342-A001DC81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91" y="3660120"/>
            <a:ext cx="47752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E0B89-8520-EA42-8FD2-2A6EE2DA8534}"/>
              </a:ext>
            </a:extLst>
          </p:cNvPr>
          <p:cNvSpPr txBox="1"/>
          <p:nvPr/>
        </p:nvSpPr>
        <p:spPr>
          <a:xfrm>
            <a:off x="3823855" y="6337878"/>
            <a:ext cx="713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</a:t>
            </a:r>
            <a:r>
              <a:rPr lang="en-US" b="1" dirty="0">
                <a:hlinkClick r:id="rId4"/>
              </a:rPr>
              <a:t>http://www.danzig.jct.ac.il/tcp-ip-lab/ibm-tutorial/3376c33.html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832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C3A0C-3EC4-DB45-9400-3D230CE4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Distributing the Link State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E55A9-B49B-9A43-AB12-C9DCAD39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06" y="1044864"/>
            <a:ext cx="9667587" cy="509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6CA07-2472-E649-BEF3-5E8A6AC87A75}"/>
              </a:ext>
            </a:extLst>
          </p:cNvPr>
          <p:cNvSpPr txBox="1"/>
          <p:nvPr/>
        </p:nvSpPr>
        <p:spPr>
          <a:xfrm>
            <a:off x="3629891" y="6487262"/>
            <a:ext cx="706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</a:t>
            </a:r>
            <a:r>
              <a:rPr lang="en-US" b="1" dirty="0">
                <a:hlinkClick r:id="rId3"/>
              </a:rPr>
              <a:t>http://cnp3book.info.ucl.ac.be/1st/html/network/network.html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99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CFAE5A-F72F-354D-AE2E-FA963C62D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Link State (LS) packet is received, the sequence number is checked</a:t>
            </a:r>
          </a:p>
          <a:p>
            <a:pPr lvl="1"/>
            <a:r>
              <a:rPr lang="en-US" dirty="0"/>
              <a:t>If the sequence number is higher than the last observed LS packet, then it is accepted; otherwise it is discarded</a:t>
            </a:r>
          </a:p>
          <a:p>
            <a:pPr lvl="1"/>
            <a:endParaRPr lang="en-US" dirty="0"/>
          </a:p>
          <a:p>
            <a:r>
              <a:rPr lang="en-US" b="1" dirty="0"/>
              <a:t>What if the sequence number wraps around? </a:t>
            </a:r>
            <a:endParaRPr lang="en-US" dirty="0"/>
          </a:p>
          <a:p>
            <a:pPr lvl="1"/>
            <a:r>
              <a:rPr lang="en-US" dirty="0"/>
              <a:t>Use a 32 bit sequence number, and 1 LS packet per second – it would take 137 years to wrap around </a:t>
            </a:r>
          </a:p>
          <a:p>
            <a:pPr lvl="1"/>
            <a:endParaRPr lang="en-US" dirty="0"/>
          </a:p>
          <a:p>
            <a:r>
              <a:rPr lang="en-US" dirty="0"/>
              <a:t>Every entry in the router is associated with an </a:t>
            </a:r>
            <a:r>
              <a:rPr lang="en-US" b="1" dirty="0"/>
              <a:t>age </a:t>
            </a:r>
            <a:r>
              <a:rPr lang="en-US" dirty="0"/>
              <a:t>– denotes the lifetime of an entry </a:t>
            </a:r>
          </a:p>
          <a:p>
            <a:pPr lvl="1"/>
            <a:r>
              <a:rPr lang="en-US" dirty="0"/>
              <a:t>Deletes the old entries from the routing table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0AC1C-7D12-454C-890C-4C6198C1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Distributing the Link State Packets</a:t>
            </a:r>
          </a:p>
        </p:txBody>
      </p:sp>
    </p:spTree>
    <p:extLst>
      <p:ext uri="{BB962C8B-B14F-4D97-AF65-F5344CB8AC3E}">
        <p14:creationId xmlns:p14="http://schemas.microsoft.com/office/powerpoint/2010/main" val="370415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D208E-DF2D-4640-A181-6E1C161B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the network graph from the link state packets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B17CED-760B-D747-8CE2-FD1D5948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Computing the New Routes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FBD22-C553-3D4F-A7C7-4DA8E9CB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82" y="1809750"/>
            <a:ext cx="10033000" cy="4635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EC710-803C-794F-8C97-325B62790D15}"/>
              </a:ext>
            </a:extLst>
          </p:cNvPr>
          <p:cNvSpPr txBox="1"/>
          <p:nvPr/>
        </p:nvSpPr>
        <p:spPr>
          <a:xfrm>
            <a:off x="3629891" y="6487262"/>
            <a:ext cx="706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</a:t>
            </a:r>
            <a:r>
              <a:rPr lang="en-US" b="1" dirty="0">
                <a:hlinkClick r:id="rId3"/>
              </a:rPr>
              <a:t>http://cnp3book.info.ucl.ac.be/1st/html/network/network.html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588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C87F4F-A0FE-EE42-81D0-EA582606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State Messages – </a:t>
            </a:r>
            <a:r>
              <a:rPr lang="en-US" b="1" dirty="0"/>
              <a:t>Overhead for the LSR </a:t>
            </a:r>
          </a:p>
          <a:p>
            <a:endParaRPr lang="en-US" b="1" dirty="0"/>
          </a:p>
          <a:p>
            <a:r>
              <a:rPr lang="en-US" b="1" dirty="0"/>
              <a:t>OSPF Messages</a:t>
            </a:r>
            <a:endParaRPr lang="en-US" dirty="0"/>
          </a:p>
          <a:p>
            <a:pPr lvl="1"/>
            <a:r>
              <a:rPr lang="en-US" dirty="0"/>
              <a:t>HELLO: Used to establish neighborhood</a:t>
            </a:r>
          </a:p>
          <a:p>
            <a:pPr lvl="1"/>
            <a:r>
              <a:rPr lang="en-US" dirty="0"/>
              <a:t>Database Descriptor (DD or DBD): Broadcast the local routing database among neighbors – check consistency of database information among routers</a:t>
            </a:r>
          </a:p>
          <a:p>
            <a:pPr lvl="1"/>
            <a:r>
              <a:rPr lang="en-US" dirty="0"/>
              <a:t>Link State Requests (LSR): Explicitly requests for link state information based on the database comparison</a:t>
            </a:r>
          </a:p>
          <a:p>
            <a:pPr lvl="1"/>
            <a:r>
              <a:rPr lang="en-US" dirty="0"/>
              <a:t>Link State Updates (LSU): Forward link state information</a:t>
            </a:r>
          </a:p>
          <a:p>
            <a:pPr lvl="1"/>
            <a:r>
              <a:rPr lang="en-US" dirty="0"/>
              <a:t>Link State Acknowledgements (</a:t>
            </a:r>
            <a:r>
              <a:rPr lang="en-US" dirty="0" err="1"/>
              <a:t>LSAck</a:t>
            </a:r>
            <a:r>
              <a:rPr lang="en-US" dirty="0"/>
              <a:t>): Acknowledges the receipt of link state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523F9-5FFB-FB4B-8A10-AE77E977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State Routing - OSPF</a:t>
            </a:r>
          </a:p>
        </p:txBody>
      </p:sp>
    </p:spTree>
    <p:extLst>
      <p:ext uri="{BB962C8B-B14F-4D97-AF65-F5344CB8AC3E}">
        <p14:creationId xmlns:p14="http://schemas.microsoft.com/office/powerpoint/2010/main" val="406517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17BDE-5239-6242-95F0-A186ED66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1450680"/>
            <a:ext cx="5900588" cy="442544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FC0096-B0D5-BD40-885D-399E654D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between two autonomous systems (AS) – we call them as </a:t>
            </a:r>
            <a:r>
              <a:rPr lang="en-US" b="1" dirty="0"/>
              <a:t>routing domains</a:t>
            </a:r>
          </a:p>
          <a:p>
            <a:pPr lvl="1"/>
            <a:r>
              <a:rPr lang="en-US" b="1" dirty="0"/>
              <a:t>Exterior Gateway Protocol (EGP)</a:t>
            </a:r>
          </a:p>
          <a:p>
            <a:endParaRPr lang="en-US" b="1" dirty="0"/>
          </a:p>
          <a:p>
            <a:r>
              <a:rPr lang="en-US" b="1" dirty="0"/>
              <a:t>Multi-homed AS: </a:t>
            </a:r>
            <a:r>
              <a:rPr lang="en-US" dirty="0"/>
              <a:t>has connection </a:t>
            </a:r>
            <a:br>
              <a:rPr lang="en-US" dirty="0"/>
            </a:br>
            <a:r>
              <a:rPr lang="en-US" dirty="0"/>
              <a:t>to more than one AS</a:t>
            </a:r>
          </a:p>
          <a:p>
            <a:endParaRPr lang="en-US" dirty="0"/>
          </a:p>
          <a:p>
            <a:r>
              <a:rPr lang="en-US" b="1" dirty="0"/>
              <a:t>Stub AS: </a:t>
            </a:r>
            <a:r>
              <a:rPr lang="en-US" dirty="0"/>
              <a:t>Connected to only one</a:t>
            </a:r>
            <a:br>
              <a:rPr lang="en-US" dirty="0"/>
            </a:br>
            <a:r>
              <a:rPr lang="en-US" dirty="0"/>
              <a:t>other AS</a:t>
            </a:r>
          </a:p>
          <a:p>
            <a:endParaRPr lang="en-US" dirty="0"/>
          </a:p>
          <a:p>
            <a:r>
              <a:rPr lang="en-US" b="1" dirty="0"/>
              <a:t>Transit AS: </a:t>
            </a:r>
            <a:r>
              <a:rPr lang="en-US" dirty="0"/>
              <a:t>Provides connection to other AS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3B8DA-DD9D-8248-85EF-7B9BD01F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Inter-domain Routing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20994-62FD-2148-BD69-5401790D621E}"/>
              </a:ext>
            </a:extLst>
          </p:cNvPr>
          <p:cNvSpPr txBox="1"/>
          <p:nvPr/>
        </p:nvSpPr>
        <p:spPr>
          <a:xfrm>
            <a:off x="3967843" y="6332764"/>
            <a:ext cx="388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 courtesy: </a:t>
            </a:r>
            <a:r>
              <a:rPr lang="en-US" b="1" dirty="0">
                <a:hlinkClick r:id="rId3"/>
              </a:rPr>
              <a:t>http://www.web3.lu/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65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E1454B-B2A6-C24F-ACAE-B2FF5712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variants of routing protocols – (a) </a:t>
            </a:r>
            <a:r>
              <a:rPr lang="en-US" b="1" dirty="0"/>
              <a:t>Intra-AS routing protocols</a:t>
            </a:r>
            <a:r>
              <a:rPr lang="en-US" dirty="0"/>
              <a:t>, and (b) </a:t>
            </a:r>
            <a:r>
              <a:rPr lang="en-US" b="1" dirty="0"/>
              <a:t>Inter-AS routing protocols</a:t>
            </a:r>
          </a:p>
          <a:p>
            <a:endParaRPr lang="en-US" b="1" dirty="0"/>
          </a:p>
          <a:p>
            <a:r>
              <a:rPr lang="en-US" b="1" dirty="0"/>
              <a:t>Intra-AS (Intra Domain) Routing Protocols: </a:t>
            </a:r>
            <a:r>
              <a:rPr lang="en-US" dirty="0"/>
              <a:t>Routing within an AS; Example- Routing Information Protocol (RIP), Open Shortest Path First (OSPF). Sometimes, they are called as </a:t>
            </a:r>
            <a:r>
              <a:rPr lang="en-US" b="1" dirty="0"/>
              <a:t>Interior Gateway Protocols (IGP)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Inter-AS (Inter Domain) Routing Protocols: </a:t>
            </a:r>
            <a:r>
              <a:rPr lang="en-US" dirty="0"/>
              <a:t>Routing among the various </a:t>
            </a:r>
            <a:r>
              <a:rPr lang="en-US" dirty="0" err="1"/>
              <a:t>ASes</a:t>
            </a:r>
            <a:r>
              <a:rPr lang="en-US" dirty="0"/>
              <a:t> based on peering relationship; Example: Border Gateway Protocol (BGP). These are known as </a:t>
            </a:r>
            <a:r>
              <a:rPr lang="en-US" b="1" dirty="0"/>
              <a:t>Exterior Gateway Protocols (EGP)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21D8A-EE22-2D47-BC7A-C8A2F9C5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580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2B0694-B91D-5C40-9864-5C1229C7D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55779"/>
            <a:ext cx="11552663" cy="5349838"/>
          </a:xfrm>
        </p:spPr>
        <p:txBody>
          <a:bodyPr/>
          <a:lstStyle/>
          <a:p>
            <a:r>
              <a:rPr lang="en-US" dirty="0"/>
              <a:t>Each AS can run its own intra-domain routing protocols, we call them as </a:t>
            </a:r>
            <a:r>
              <a:rPr lang="en-US" b="1" dirty="0"/>
              <a:t>interior gateway protocols (IGP)</a:t>
            </a:r>
          </a:p>
          <a:p>
            <a:pPr lvl="1"/>
            <a:r>
              <a:rPr lang="en-US" dirty="0"/>
              <a:t>Open Shortest Path First (OSPF)</a:t>
            </a:r>
          </a:p>
          <a:p>
            <a:pPr lvl="1"/>
            <a:r>
              <a:rPr lang="en-US" dirty="0"/>
              <a:t>Routing Information Protocol (RIP) </a:t>
            </a:r>
          </a:p>
          <a:p>
            <a:pPr lvl="1"/>
            <a:r>
              <a:rPr lang="en-US" dirty="0"/>
              <a:t>Can even use static routing or a mixed of IGPs at different subnets</a:t>
            </a:r>
          </a:p>
          <a:p>
            <a:pPr lvl="1"/>
            <a:endParaRPr lang="en-US" dirty="0"/>
          </a:p>
          <a:p>
            <a:r>
              <a:rPr lang="en-US" dirty="0"/>
              <a:t>Inter-domain routing problem – </a:t>
            </a:r>
            <a:r>
              <a:rPr lang="en-US" b="1" dirty="0"/>
              <a:t>the AS shares </a:t>
            </a:r>
            <a:r>
              <a:rPr lang="en-US" b="1" i="1" dirty="0"/>
              <a:t>reachability information – </a:t>
            </a:r>
            <a:r>
              <a:rPr lang="en-US" dirty="0"/>
              <a:t>description of the set of IP addresses that can be reached via a given AS</a:t>
            </a:r>
          </a:p>
          <a:p>
            <a:endParaRPr lang="en-US" i="1" dirty="0"/>
          </a:p>
          <a:p>
            <a:r>
              <a:rPr lang="en-US" b="1" dirty="0"/>
              <a:t>Challenge – </a:t>
            </a:r>
            <a:r>
              <a:rPr lang="en-US" dirty="0"/>
              <a:t>Each AS has to determine its own </a:t>
            </a:r>
            <a:r>
              <a:rPr lang="en-US" b="1" i="1" dirty="0"/>
              <a:t>routing policies </a:t>
            </a:r>
            <a:r>
              <a:rPr lang="en-US" dirty="0"/>
              <a:t>(can be complex)</a:t>
            </a:r>
          </a:p>
          <a:p>
            <a:pPr lvl="1"/>
            <a:r>
              <a:rPr lang="en-US" i="1" dirty="0"/>
              <a:t>Whenever possible, I prefer to send traffic via AS X than via AS Y, but I’ll use AS Y if it is the only path; and I never want to carry traffic from AS X to AS Y or vice versa.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CAEC5-A8D8-1041-85E1-109A42D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Protocols inside and across AS</a:t>
            </a:r>
          </a:p>
        </p:txBody>
      </p:sp>
    </p:spTree>
    <p:extLst>
      <p:ext uri="{BB962C8B-B14F-4D97-AF65-F5344CB8AC3E}">
        <p14:creationId xmlns:p14="http://schemas.microsoft.com/office/powerpoint/2010/main" val="1118550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59D2-0115-D04C-8A20-5B8C2380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Policies in the Internet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F20659C-2C2E-6641-9AB0-1A8957B4C15D}"/>
              </a:ext>
            </a:extLst>
          </p:cNvPr>
          <p:cNvSpPr/>
          <p:nvPr/>
        </p:nvSpPr>
        <p:spPr>
          <a:xfrm>
            <a:off x="359229" y="859537"/>
            <a:ext cx="5029200" cy="40984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AS X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1AE88A7B-DE9E-E844-A41D-339736C7A720}"/>
              </a:ext>
            </a:extLst>
          </p:cNvPr>
          <p:cNvSpPr/>
          <p:nvPr/>
        </p:nvSpPr>
        <p:spPr>
          <a:xfrm>
            <a:off x="6961415" y="1001792"/>
            <a:ext cx="5029200" cy="243295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AS Y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6834021-6D8F-A448-BA1D-953A8A7218EA}"/>
              </a:ext>
            </a:extLst>
          </p:cNvPr>
          <p:cNvSpPr/>
          <p:nvPr/>
        </p:nvSpPr>
        <p:spPr>
          <a:xfrm>
            <a:off x="4005944" y="2759528"/>
            <a:ext cx="5029200" cy="409847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EEA47-657D-D445-AFBB-EFC52359AF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225" y="3233058"/>
            <a:ext cx="1871924" cy="1231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F3535-CE05-3147-9507-ED14349E8D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156" y="2617273"/>
            <a:ext cx="1871924" cy="12315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B35A32-C747-7F4A-8060-23B25BBB5A16}"/>
              </a:ext>
            </a:extLst>
          </p:cNvPr>
          <p:cNvCxnSpPr>
            <a:cxnSpLocks/>
          </p:cNvCxnSpPr>
          <p:nvPr/>
        </p:nvCxnSpPr>
        <p:spPr>
          <a:xfrm flipH="1" flipV="1">
            <a:off x="3380015" y="2617274"/>
            <a:ext cx="2841171" cy="2988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B8A2C6-6A90-3F42-8C22-EE596ACA35BA}"/>
              </a:ext>
            </a:extLst>
          </p:cNvPr>
          <p:cNvCxnSpPr>
            <a:cxnSpLocks/>
          </p:cNvCxnSpPr>
          <p:nvPr/>
        </p:nvCxnSpPr>
        <p:spPr>
          <a:xfrm flipV="1">
            <a:off x="7669176" y="1994437"/>
            <a:ext cx="909843" cy="2234665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C2CD5A-9072-0E4B-AE32-190D2C01CAA5}"/>
              </a:ext>
            </a:extLst>
          </p:cNvPr>
          <p:cNvCxnSpPr/>
          <p:nvPr/>
        </p:nvCxnSpPr>
        <p:spPr>
          <a:xfrm flipV="1">
            <a:off x="2873829" y="2465614"/>
            <a:ext cx="7331528" cy="1763488"/>
          </a:xfrm>
          <a:prstGeom prst="straightConnector1">
            <a:avLst/>
          </a:prstGeom>
          <a:ln w="136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2A9BD-2785-E349-A6BE-79A5F23E4F26}"/>
              </a:ext>
            </a:extLst>
          </p:cNvPr>
          <p:cNvCxnSpPr>
            <a:cxnSpLocks/>
          </p:cNvCxnSpPr>
          <p:nvPr/>
        </p:nvCxnSpPr>
        <p:spPr>
          <a:xfrm flipV="1">
            <a:off x="163286" y="5023324"/>
            <a:ext cx="142854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CFF967-C572-474A-B2F5-0FAAB3E5B606}"/>
              </a:ext>
            </a:extLst>
          </p:cNvPr>
          <p:cNvCxnSpPr>
            <a:cxnSpLocks/>
          </p:cNvCxnSpPr>
          <p:nvPr/>
        </p:nvCxnSpPr>
        <p:spPr>
          <a:xfrm flipV="1">
            <a:off x="245438" y="5605274"/>
            <a:ext cx="1300125" cy="1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95A998-7895-7249-90FB-59C413998A5C}"/>
              </a:ext>
            </a:extLst>
          </p:cNvPr>
          <p:cNvCxnSpPr>
            <a:cxnSpLocks/>
          </p:cNvCxnSpPr>
          <p:nvPr/>
        </p:nvCxnSpPr>
        <p:spPr>
          <a:xfrm>
            <a:off x="163286" y="6236930"/>
            <a:ext cx="1551214" cy="0"/>
          </a:xfrm>
          <a:prstGeom prst="straightConnector1">
            <a:avLst/>
          </a:prstGeom>
          <a:ln w="136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756186-2006-2446-98CB-1666C688ED4C}"/>
              </a:ext>
            </a:extLst>
          </p:cNvPr>
          <p:cNvSpPr txBox="1"/>
          <p:nvPr/>
        </p:nvSpPr>
        <p:spPr>
          <a:xfrm>
            <a:off x="1714500" y="4789136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Primary Traffic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10866-8C41-2547-AB3C-25E9B3BFC479}"/>
              </a:ext>
            </a:extLst>
          </p:cNvPr>
          <p:cNvSpPr txBox="1"/>
          <p:nvPr/>
        </p:nvSpPr>
        <p:spPr>
          <a:xfrm>
            <a:off x="1714500" y="5359474"/>
            <a:ext cx="3103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Secondary Traffic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8F420-7109-F44B-B735-67F5122550B7}"/>
              </a:ext>
            </a:extLst>
          </p:cNvPr>
          <p:cNvSpPr txBox="1"/>
          <p:nvPr/>
        </p:nvSpPr>
        <p:spPr>
          <a:xfrm>
            <a:off x="1714500" y="5946100"/>
            <a:ext cx="2477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Transit Traffic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B63319-FC8A-5F48-87E7-8774F69804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563362"/>
            <a:ext cx="687532" cy="7617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141BAF-4B60-664E-ABDF-B7BCF4ACE9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586" y="4196236"/>
            <a:ext cx="687532" cy="7617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1BDA0D-A329-6647-89BB-A4F3E2D85D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442" y="3675280"/>
            <a:ext cx="687532" cy="7617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36B04B-5765-3F47-A48C-45DAC79D07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8436" y="1837383"/>
            <a:ext cx="687532" cy="7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6D86BC-C175-E241-9525-D2D288A5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protocol (called EGP) was designed for specialized topology, such as a tree topology.</a:t>
            </a:r>
          </a:p>
          <a:p>
            <a:endParaRPr lang="en-US" dirty="0"/>
          </a:p>
          <a:p>
            <a:r>
              <a:rPr lang="en-US" dirty="0"/>
              <a:t>BGP replaces EGP – generalizes the topology structure of the Internet.</a:t>
            </a:r>
          </a:p>
          <a:p>
            <a:endParaRPr lang="en-US" dirty="0"/>
          </a:p>
          <a:p>
            <a:r>
              <a:rPr lang="en-US" dirty="0"/>
              <a:t>BGP assumes that the Internet is an arbitrary interconnected set of ASs.</a:t>
            </a:r>
          </a:p>
          <a:p>
            <a:endParaRPr lang="en-US" dirty="0"/>
          </a:p>
          <a:p>
            <a:r>
              <a:rPr lang="en-US" b="1" dirty="0"/>
              <a:t>Local Traffic: </a:t>
            </a:r>
            <a:r>
              <a:rPr lang="en-US" dirty="0"/>
              <a:t>Originates at or terminates on nodes within an AS</a:t>
            </a:r>
          </a:p>
          <a:p>
            <a:endParaRPr lang="en-US" b="1" dirty="0"/>
          </a:p>
          <a:p>
            <a:r>
              <a:rPr lang="en-US" b="1" dirty="0"/>
              <a:t>Transit Traffic: </a:t>
            </a:r>
            <a:r>
              <a:rPr lang="en-US" dirty="0"/>
              <a:t>Traffic that passes through an AS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D3978-FB85-2D45-8925-506EB28F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Gateway Protocol (BGP)</a:t>
            </a:r>
          </a:p>
        </p:txBody>
      </p:sp>
    </p:spTree>
    <p:extLst>
      <p:ext uri="{BB962C8B-B14F-4D97-AF65-F5344CB8AC3E}">
        <p14:creationId xmlns:p14="http://schemas.microsoft.com/office/powerpoint/2010/main" val="304866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41F8C-A92F-FE40-9A11-664B1334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Stub AS: </a:t>
            </a:r>
            <a:r>
              <a:rPr lang="en-US" dirty="0"/>
              <a:t>Only carry local traffic</a:t>
            </a:r>
          </a:p>
          <a:p>
            <a:endParaRPr lang="en-US" b="1" dirty="0"/>
          </a:p>
          <a:p>
            <a:r>
              <a:rPr lang="en-US" b="1" dirty="0"/>
              <a:t>Multi-homed AS: </a:t>
            </a:r>
            <a:r>
              <a:rPr lang="en-US" dirty="0"/>
              <a:t>Only carry local traffic, refuses to carry transit traffic</a:t>
            </a:r>
          </a:p>
          <a:p>
            <a:endParaRPr lang="en-US" b="1" dirty="0"/>
          </a:p>
          <a:p>
            <a:r>
              <a:rPr lang="en-US" b="1" dirty="0"/>
              <a:t>Transit AS: </a:t>
            </a:r>
            <a:r>
              <a:rPr lang="en-US" dirty="0"/>
              <a:t>Carry both transit and local traffic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1B5B8-572E-8D43-82D1-78061F14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through an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9F26E-D008-7B41-BC24-A6C6B0BCD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9" y="4034118"/>
            <a:ext cx="3669972" cy="21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18B76-0E1B-384E-A896-677AD79D93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402" y="3981697"/>
            <a:ext cx="2661771" cy="278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7A22F-CB67-E94C-AABB-8D464CA5DB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50" y="4328161"/>
            <a:ext cx="4375150" cy="20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7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4A3E48-1475-CC44-8392-A9EDD01C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Best non-looping policy-complaint path</a:t>
            </a:r>
          </a:p>
          <a:p>
            <a:pPr lvl="1"/>
            <a:r>
              <a:rPr lang="en-US" dirty="0"/>
              <a:t>Loop free path through the ASs</a:t>
            </a:r>
          </a:p>
          <a:p>
            <a:pPr lvl="1"/>
            <a:r>
              <a:rPr lang="en-US" dirty="0"/>
              <a:t>Complaint with the policies of the various ASs along the path</a:t>
            </a:r>
          </a:p>
          <a:p>
            <a:pPr lvl="1"/>
            <a:endParaRPr lang="en-US" dirty="0"/>
          </a:p>
          <a:p>
            <a:r>
              <a:rPr lang="en-US" b="1" dirty="0"/>
              <a:t>Scaling </a:t>
            </a:r>
            <a:r>
              <a:rPr lang="en-US" dirty="0"/>
              <a:t>– CIDR at the Internet scale may not be scalable – You need to store IP/netmask information for thousands of subnets</a:t>
            </a:r>
          </a:p>
          <a:p>
            <a:pPr lvl="1"/>
            <a:r>
              <a:rPr lang="en-US" dirty="0"/>
              <a:t>Define paths by AS numbers, not the IP; Example AS12-AS14-AS76-AS132-AS45-AS61</a:t>
            </a:r>
          </a:p>
          <a:p>
            <a:endParaRPr lang="en-US" b="1" dirty="0"/>
          </a:p>
          <a:p>
            <a:r>
              <a:rPr lang="en-US" b="1" dirty="0"/>
              <a:t>Path Cost </a:t>
            </a:r>
            <a:r>
              <a:rPr lang="en-US" dirty="0"/>
              <a:t>– the autonomous systems are “</a:t>
            </a:r>
            <a:r>
              <a:rPr lang="en-US" i="1" dirty="0"/>
              <a:t>autonomous”</a:t>
            </a:r>
            <a:r>
              <a:rPr lang="en-US" dirty="0"/>
              <a:t> – every AS has their own interior routing protocol and own routing metrics – how to define a path metric for a BGP path? </a:t>
            </a:r>
          </a:p>
          <a:p>
            <a:pPr lvl="1"/>
            <a:r>
              <a:rPr lang="en-US" dirty="0"/>
              <a:t>Advertise only the </a:t>
            </a:r>
            <a:r>
              <a:rPr lang="en-US" b="1" i="1" dirty="0"/>
              <a:t>reachability</a:t>
            </a:r>
            <a:r>
              <a:rPr lang="en-US" dirty="0"/>
              <a:t> information, no path costs are associated with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3FCC5-B39B-DA4F-AED2-C04D7FBD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BGP</a:t>
            </a:r>
          </a:p>
        </p:txBody>
      </p:sp>
    </p:spTree>
    <p:extLst>
      <p:ext uri="{BB962C8B-B14F-4D97-AF65-F5344CB8AC3E}">
        <p14:creationId xmlns:p14="http://schemas.microsoft.com/office/powerpoint/2010/main" val="967379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4E205-56A9-DD4B-8D49-92B695B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Reachability information shared by the BGP supported routers (called the BGP peers) </a:t>
            </a:r>
          </a:p>
          <a:p>
            <a:endParaRPr lang="en-US" dirty="0"/>
          </a:p>
          <a:p>
            <a:r>
              <a:rPr lang="en-US" dirty="0"/>
              <a:t>Shared between BGP peers through BGP UPDATE messages</a:t>
            </a:r>
          </a:p>
          <a:p>
            <a:endParaRPr lang="en-US" dirty="0"/>
          </a:p>
          <a:p>
            <a:r>
              <a:rPr lang="en-US" dirty="0"/>
              <a:t>An IPv4 prefix (with IPv4 protocol) with the corresponding network IP</a:t>
            </a:r>
          </a:p>
          <a:p>
            <a:pPr lvl="1"/>
            <a:r>
              <a:rPr lang="en-US" dirty="0"/>
              <a:t>Example: 110.12, /16</a:t>
            </a:r>
          </a:p>
          <a:p>
            <a:pPr lvl="1"/>
            <a:endParaRPr lang="en-US" dirty="0"/>
          </a:p>
          <a:p>
            <a:r>
              <a:rPr lang="en-US" dirty="0"/>
              <a:t>Used to find out the AS reachability as well as route aggregation through CIDR</a:t>
            </a:r>
          </a:p>
          <a:p>
            <a:pPr lvl="1"/>
            <a:r>
              <a:rPr lang="en-US" dirty="0"/>
              <a:t>Combine 110.12/16 and 110.12.8/24 together to form 110.12/16 – You do not need to maintain duplicate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9A413C-BEB9-0F44-B609-B89E1BB2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 Reachability Information (NLRI)</a:t>
            </a:r>
          </a:p>
        </p:txBody>
      </p:sp>
    </p:spTree>
    <p:extLst>
      <p:ext uri="{BB962C8B-B14F-4D97-AF65-F5344CB8AC3E}">
        <p14:creationId xmlns:p14="http://schemas.microsoft.com/office/powerpoint/2010/main" val="3976704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AECD8-E80E-AF43-A44A-C8E3DC23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BGP Speakers </a:t>
            </a:r>
            <a:r>
              <a:rPr lang="en-US" dirty="0"/>
              <a:t>– A router configured with BGP – a spoke-person for the entire AS</a:t>
            </a:r>
          </a:p>
          <a:p>
            <a:pPr lvl="1"/>
            <a:r>
              <a:rPr lang="en-US" dirty="0"/>
              <a:t>Advertises the reachability information for this AS</a:t>
            </a:r>
          </a:p>
          <a:p>
            <a:pPr lvl="1"/>
            <a:endParaRPr lang="en-US" dirty="0"/>
          </a:p>
          <a:p>
            <a:r>
              <a:rPr lang="en-US" dirty="0"/>
              <a:t>Once initialized, uses the well known BGP port (TCP port 179) to connect to other configured BGP peers in the Internet, and share the AS reachability information</a:t>
            </a:r>
          </a:p>
          <a:p>
            <a:endParaRPr lang="en-US" dirty="0"/>
          </a:p>
          <a:p>
            <a:r>
              <a:rPr lang="en-US" dirty="0"/>
              <a:t>BGP speakers advertised the path information with the BGP speakers in the peer ASs.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489EE-0510-054A-97D7-BAFE11CE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Speakers and BGP Peers</a:t>
            </a:r>
          </a:p>
        </p:txBody>
      </p:sp>
    </p:spTree>
    <p:extLst>
      <p:ext uri="{BB962C8B-B14F-4D97-AF65-F5344CB8AC3E}">
        <p14:creationId xmlns:p14="http://schemas.microsoft.com/office/powerpoint/2010/main" val="662458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439509-9EE5-644E-AD47-9BAA4F455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BGP advertises </a:t>
            </a:r>
            <a:r>
              <a:rPr lang="en-US" b="1" i="1" dirty="0"/>
              <a:t>complete path</a:t>
            </a:r>
            <a:r>
              <a:rPr lang="en-US" dirty="0"/>
              <a:t> information as enumerated list of ASs to reach a particular network</a:t>
            </a:r>
          </a:p>
          <a:p>
            <a:pPr lvl="1"/>
            <a:r>
              <a:rPr lang="en-US" dirty="0"/>
              <a:t>Necessary to enable the sorts of policy decisions </a:t>
            </a:r>
          </a:p>
          <a:p>
            <a:pPr lvl="1"/>
            <a:r>
              <a:rPr lang="en-US" dirty="0"/>
              <a:t>Enables routing loops to be readily detected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FC57F8-CE53-C441-8F7D-C22288AF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Path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0183-A8C3-FC4A-9338-5ADB0F94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162"/>
            <a:ext cx="7975600" cy="372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6C414-5D96-B44B-A27D-A4B689D0248A}"/>
              </a:ext>
            </a:extLst>
          </p:cNvPr>
          <p:cNvSpPr txBox="1"/>
          <p:nvPr/>
        </p:nvSpPr>
        <p:spPr>
          <a:xfrm>
            <a:off x="3641272" y="6395817"/>
            <a:ext cx="708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courtesy: Computer Networks, Larry L Peterson and Bruce S Davie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FD70E-D2A4-C145-8F39-10F30EEA78D1}"/>
              </a:ext>
            </a:extLst>
          </p:cNvPr>
          <p:cNvSpPr txBox="1"/>
          <p:nvPr/>
        </p:nvSpPr>
        <p:spPr>
          <a:xfrm>
            <a:off x="7413172" y="2488275"/>
            <a:ext cx="4637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2 can advertise NLRI for the subnets given to Customer P and Customer 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3 can reach to the subnet 128.96 via the AS Path AS3-AS1-AS2-AS4</a:t>
            </a:r>
          </a:p>
        </p:txBody>
      </p:sp>
    </p:spTree>
    <p:extLst>
      <p:ext uri="{BB962C8B-B14F-4D97-AF65-F5344CB8AC3E}">
        <p14:creationId xmlns:p14="http://schemas.microsoft.com/office/powerpoint/2010/main" val="1687903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9A5225-CDAC-AB4A-8CC9-6BA552E7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all the paths across various ASs through which a BGP UPDATE message has passed</a:t>
            </a:r>
          </a:p>
          <a:p>
            <a:endParaRPr lang="en-US" dirty="0"/>
          </a:p>
          <a:p>
            <a:r>
              <a:rPr lang="en-US" dirty="0"/>
              <a:t>Every BGP speaker, when receives an UPDATE message, appends its own AS number and advertise that to the BGP peers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86D652-F08B-044C-B7A0-4817C083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AS_PATH Attribute in UPDATE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002F-9E42-5941-8A3B-AAE7E349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86" y="3628249"/>
            <a:ext cx="66548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0BB083-60E0-EA49-932E-C4543BB85BCE}"/>
              </a:ext>
            </a:extLst>
          </p:cNvPr>
          <p:cNvSpPr/>
          <p:nvPr/>
        </p:nvSpPr>
        <p:spPr>
          <a:xfrm>
            <a:off x="3363686" y="5161136"/>
            <a:ext cx="5176157" cy="40981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30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71945"/>
              </p:ext>
            </p:extLst>
          </p:nvPr>
        </p:nvGraphicFramePr>
        <p:xfrm>
          <a:off x="110103" y="3620862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9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300DD-FE03-484B-8943-D6ADD2C9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Principle (Bellman 1957)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3FFE63-6C2C-1542-A895-EDA207416131}"/>
              </a:ext>
            </a:extLst>
          </p:cNvPr>
          <p:cNvSpPr/>
          <p:nvPr/>
        </p:nvSpPr>
        <p:spPr>
          <a:xfrm>
            <a:off x="144087" y="1346662"/>
            <a:ext cx="11903826" cy="191192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If Router J is on the optimal path from Router I to Router K, the the optimal path from J to K also falls among the same route.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466AB-9F59-CE4E-A277-481E2F2050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05" y="4103574"/>
            <a:ext cx="1659602" cy="1091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711E4-14DC-2446-9BB6-3262B0FEDA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727" y="4103574"/>
            <a:ext cx="1659602" cy="1091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8796F-6426-EB4B-A1E5-372D0D23F8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487" y="4103574"/>
            <a:ext cx="1659602" cy="109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D1E1E-88A6-D045-A5F0-9E59C3A6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23" y="3862114"/>
            <a:ext cx="2527300" cy="157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8D8FC-DCF5-C041-B5CF-4BAC8552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58" y="3862114"/>
            <a:ext cx="2527300" cy="1574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F7AD2B-98FD-AB4C-A750-DEAD8CF546F4}"/>
              </a:ext>
            </a:extLst>
          </p:cNvPr>
          <p:cNvCxnSpPr>
            <a:stCxn id="8" idx="1"/>
            <a:endCxn id="5" idx="3"/>
          </p:cNvCxnSpPr>
          <p:nvPr/>
        </p:nvCxnSpPr>
        <p:spPr>
          <a:xfrm flipH="1">
            <a:off x="2028307" y="4649514"/>
            <a:ext cx="1385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DBB4B1-A09A-3842-8930-4C065A695FD1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4694123" y="4649514"/>
            <a:ext cx="2826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4D52C-2D37-6440-8AB5-0E5B5BB883C0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636329" y="4649514"/>
            <a:ext cx="3754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1C636-6413-CC4B-818A-C3E9D39F4646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9539058" y="4649514"/>
            <a:ext cx="3754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700F0F-096F-234E-83BF-FCEC192A9CC7}"/>
              </a:ext>
            </a:extLst>
          </p:cNvPr>
          <p:cNvSpPr txBox="1"/>
          <p:nvPr/>
        </p:nvSpPr>
        <p:spPr>
          <a:xfrm>
            <a:off x="1044457" y="5195454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pple Braille" pitchFamily="2" charset="0"/>
                <a:cs typeface="Al Bayan Plain" pitchFamily="2" charset="-78"/>
              </a:rPr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2C62E-452F-EB4E-A695-2A7750BEAE84}"/>
              </a:ext>
            </a:extLst>
          </p:cNvPr>
          <p:cNvSpPr txBox="1"/>
          <p:nvPr/>
        </p:nvSpPr>
        <p:spPr>
          <a:xfrm>
            <a:off x="5698891" y="5195454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pple Braille" pitchFamily="2" charset="0"/>
                <a:cs typeface="Al Bayan Plain" pitchFamily="2" charset="-78"/>
              </a:rPr>
              <a:t>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7ACFFE-9F01-3F48-B9F6-88A326209140}"/>
              </a:ext>
            </a:extLst>
          </p:cNvPr>
          <p:cNvSpPr txBox="1"/>
          <p:nvPr/>
        </p:nvSpPr>
        <p:spPr>
          <a:xfrm>
            <a:off x="10575812" y="5195454"/>
            <a:ext cx="49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pple Braille" pitchFamily="2" charset="0"/>
                <a:cs typeface="Al Bayan Plain" pitchFamily="2" charset="-78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699665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685711"/>
              </p:ext>
            </p:extLst>
          </p:nvPr>
        </p:nvGraphicFramePr>
        <p:xfrm>
          <a:off x="3355379" y="2925554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6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51867"/>
              </p:ext>
            </p:extLst>
          </p:nvPr>
        </p:nvGraphicFramePr>
        <p:xfrm>
          <a:off x="4877849" y="2630661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27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70859"/>
              </p:ext>
            </p:extLst>
          </p:nvPr>
        </p:nvGraphicFramePr>
        <p:xfrm>
          <a:off x="7972057" y="4507139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10 51 59 138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600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96426"/>
              </p:ext>
            </p:extLst>
          </p:nvPr>
        </p:nvGraphicFramePr>
        <p:xfrm>
          <a:off x="5658446" y="5641539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10 51 59 138 228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961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01215"/>
              </p:ext>
            </p:extLst>
          </p:nvPr>
        </p:nvGraphicFramePr>
        <p:xfrm>
          <a:off x="1749512" y="3784455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10 51 59 138 228 782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4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5887DB-5800-784A-8CBA-707752A0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BGP UPDATE message, a BGP speaker may have multiple paths to a subnet</a:t>
            </a:r>
          </a:p>
          <a:p>
            <a:endParaRPr lang="en-US" dirty="0"/>
          </a:p>
          <a:p>
            <a:r>
              <a:rPr lang="en-US" dirty="0"/>
              <a:t>The BGP speaker chooses the best one according to its own local policies -&gt; It advertises this route in the next BGP UPDATE message </a:t>
            </a:r>
          </a:p>
          <a:p>
            <a:pPr lvl="1"/>
            <a:r>
              <a:rPr lang="en-US" dirty="0"/>
              <a:t>Check the set of rules that are followed for BGP path establishment algorithm: </a:t>
            </a:r>
            <a:r>
              <a:rPr lang="en-US" dirty="0">
                <a:hlinkClick r:id="rId2"/>
              </a:rPr>
              <a:t>https://www.cisco.com/c/en/us/support/docs/ip/border-gateway-protocol-bgp/13753-25.html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76F02A-0B5A-5048-A5C7-5F727C3C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Route Establishment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14A11-FE3A-874B-A69D-7A1AFA00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01" y="4147457"/>
            <a:ext cx="5994471" cy="2710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91CF8B-A60E-8649-A61B-2D39CA08C9E2}"/>
              </a:ext>
            </a:extLst>
          </p:cNvPr>
          <p:cNvSpPr txBox="1"/>
          <p:nvPr/>
        </p:nvSpPr>
        <p:spPr>
          <a:xfrm>
            <a:off x="212271" y="5910943"/>
            <a:ext cx="405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courtesy: </a:t>
            </a:r>
            <a:r>
              <a:rPr lang="en-US" b="1" dirty="0">
                <a:hlinkClick r:id="rId4"/>
              </a:rPr>
              <a:t>https://www.cisco.com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6057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26B29-7934-C548-87B2-BC9A7BAE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Looking Glass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AB2BF-9328-B340-8ECD-D84104E5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927100"/>
            <a:ext cx="8750300" cy="500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508D8-DF15-1043-BD97-6E34EE0B5CB5}"/>
              </a:ext>
            </a:extLst>
          </p:cNvPr>
          <p:cNvSpPr txBox="1"/>
          <p:nvPr/>
        </p:nvSpPr>
        <p:spPr>
          <a:xfrm>
            <a:off x="3853543" y="6172200"/>
            <a:ext cx="652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linkClick r:id="rId3"/>
              </a:rPr>
              <a:t>https://stat.ripe.net/widget/looking-glass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1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300DD-FE03-484B-8943-D6ADD2C9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3FFE63-6C2C-1542-A895-EDA207416131}"/>
              </a:ext>
            </a:extLst>
          </p:cNvPr>
          <p:cNvSpPr/>
          <p:nvPr/>
        </p:nvSpPr>
        <p:spPr>
          <a:xfrm>
            <a:off x="144087" y="1346662"/>
            <a:ext cx="11903826" cy="191192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The set of optimal routes from </a:t>
            </a:r>
            <a:r>
              <a:rPr lang="en-US" sz="3200" b="1" dirty="0">
                <a:solidFill>
                  <a:srgbClr val="FFC000"/>
                </a:solidFill>
              </a:rPr>
              <a:t>all sources</a:t>
            </a:r>
            <a:r>
              <a:rPr lang="en-US" sz="3200" b="1" dirty="0"/>
              <a:t> to a </a:t>
            </a:r>
            <a:r>
              <a:rPr lang="en-US" sz="3200" b="1" dirty="0">
                <a:solidFill>
                  <a:srgbClr val="FFC000"/>
                </a:solidFill>
              </a:rPr>
              <a:t>given destination </a:t>
            </a:r>
            <a:r>
              <a:rPr lang="en-US" sz="3200" b="1" dirty="0"/>
              <a:t>form a tree </a:t>
            </a:r>
            <a:r>
              <a:rPr lang="en-US" sz="3200" b="1" dirty="0">
                <a:solidFill>
                  <a:srgbClr val="FFC000"/>
                </a:solidFill>
              </a:rPr>
              <a:t>rooted at the destination</a:t>
            </a:r>
            <a:r>
              <a:rPr lang="en-US" sz="3200" b="1" dirty="0"/>
              <a:t>. Such a tree is called a </a:t>
            </a:r>
            <a:r>
              <a:rPr lang="en-US" sz="3200" b="1" dirty="0">
                <a:solidFill>
                  <a:srgbClr val="FF0000"/>
                </a:solidFill>
              </a:rPr>
              <a:t>sink tree</a:t>
            </a:r>
            <a:r>
              <a:rPr lang="en-US" sz="3200" b="1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01046-18D7-5740-808A-92F4CAB3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" y="3258589"/>
            <a:ext cx="7270634" cy="3229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E53228-C881-C04E-99B3-0EC7B143C4A7}"/>
              </a:ext>
            </a:extLst>
          </p:cNvPr>
          <p:cNvSpPr txBox="1"/>
          <p:nvPr/>
        </p:nvSpPr>
        <p:spPr>
          <a:xfrm>
            <a:off x="7547956" y="3745714"/>
            <a:ext cx="4499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Can you tell, why we are more focused to a destination centric tree, rather than a source centric tree?</a:t>
            </a:r>
          </a:p>
        </p:txBody>
      </p:sp>
    </p:spTree>
    <p:extLst>
      <p:ext uri="{BB962C8B-B14F-4D97-AF65-F5344CB8AC3E}">
        <p14:creationId xmlns:p14="http://schemas.microsoft.com/office/powerpoint/2010/main" val="17084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742FDE-31C8-C34F-8AFD-C0818751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Sink tree for a destination may not be unique – there can be an alternate path between two routers with the same path length. </a:t>
            </a:r>
          </a:p>
          <a:p>
            <a:endParaRPr lang="en-US" dirty="0"/>
          </a:p>
          <a:p>
            <a:r>
              <a:rPr lang="en-US" dirty="0"/>
              <a:t>We may use a more generic data structure – a </a:t>
            </a:r>
            <a:r>
              <a:rPr lang="en-US" b="1" dirty="0"/>
              <a:t>Directed Acyclic Graph (DAG), </a:t>
            </a:r>
            <a:r>
              <a:rPr lang="en-US" dirty="0"/>
              <a:t>denoting all possible paths from all the source to a destination. </a:t>
            </a:r>
          </a:p>
          <a:p>
            <a:endParaRPr lang="en-US" dirty="0"/>
          </a:p>
          <a:p>
            <a:r>
              <a:rPr lang="en-US" dirty="0"/>
              <a:t>Both a tree or a DAG is okay – our objective here is to ensure </a:t>
            </a:r>
            <a:r>
              <a:rPr lang="en-US" b="1" dirty="0"/>
              <a:t>loop-free routing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13C7B-C676-FC4E-BB09-DAA6876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 Tree</a:t>
            </a:r>
          </a:p>
        </p:txBody>
      </p:sp>
    </p:spTree>
    <p:extLst>
      <p:ext uri="{BB962C8B-B14F-4D97-AF65-F5344CB8AC3E}">
        <p14:creationId xmlns:p14="http://schemas.microsoft.com/office/powerpoint/2010/main" val="348346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09CAB-7339-1D4D-93CB-24E4C6784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Operates by having each router maintain a table (i.e., a vector) giving the best known distance to each destination and which link to use to get there. </a:t>
            </a:r>
          </a:p>
          <a:p>
            <a:endParaRPr lang="en-US" dirty="0"/>
          </a:p>
          <a:p>
            <a:r>
              <a:rPr lang="en-US" dirty="0"/>
              <a:t>A distributed version of the </a:t>
            </a:r>
            <a:r>
              <a:rPr lang="en-US" b="1" dirty="0"/>
              <a:t>Bellman-Ford Algorithm for Shortest Path. 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Used in </a:t>
            </a:r>
            <a:r>
              <a:rPr lang="en-US" b="1" dirty="0"/>
              <a:t>Routing Information Protocol (RIP) – </a:t>
            </a:r>
            <a:r>
              <a:rPr lang="en-US" dirty="0"/>
              <a:t>the original ARPANET routing algorithm. 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DFA8D-7723-DE49-9773-73B07FCB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Routing</a:t>
            </a:r>
          </a:p>
        </p:txBody>
      </p:sp>
    </p:spTree>
    <p:extLst>
      <p:ext uri="{BB962C8B-B14F-4D97-AF65-F5344CB8AC3E}">
        <p14:creationId xmlns:p14="http://schemas.microsoft.com/office/powerpoint/2010/main" val="162207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73AA09-F531-8B49-A0CE-3A55114D5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b="1" dirty="0">
                    <a:solidFill>
                      <a:srgbClr val="FF0000"/>
                    </a:solidFill>
                  </a:rPr>
                  <a:t>Bellman Ford Equation (Dynamic Programming)</a:t>
                </a:r>
                <a:endParaRPr lang="en-US" sz="3200" b="1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Cost of least cost path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 Cost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</m:oMath>
                </a14:m>
                <a:r>
                  <a:rPr lang="en-US" dirty="0"/>
                  <a:t>, the set of neighbors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start from the sink (the destination), and recursively construct the shortest path from all the nodes in the subnet.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73AA09-F531-8B49-A0CE-3A55114D5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8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27D9848-6CF6-0246-A391-B842EFFA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Routing</a:t>
            </a:r>
          </a:p>
        </p:txBody>
      </p:sp>
    </p:spTree>
    <p:extLst>
      <p:ext uri="{BB962C8B-B14F-4D97-AF65-F5344CB8AC3E}">
        <p14:creationId xmlns:p14="http://schemas.microsoft.com/office/powerpoint/2010/main" val="83922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6DF2E9-111C-B24A-8716-7C8D391A3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8833"/>
              </p:ext>
            </p:extLst>
          </p:nvPr>
        </p:nvGraphicFramePr>
        <p:xfrm>
          <a:off x="4992954" y="1961804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527440" y="1097280"/>
            <a:ext cx="1986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Initialize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044399-286D-3D40-BE4E-0F10AE17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31071"/>
              </p:ext>
            </p:extLst>
          </p:nvPr>
        </p:nvGraphicFramePr>
        <p:xfrm>
          <a:off x="4992954" y="4908107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BE6ED45-2ECE-8948-81C0-C188087B62F6}"/>
              </a:ext>
            </a:extLst>
          </p:cNvPr>
          <p:cNvSpPr txBox="1"/>
          <p:nvPr/>
        </p:nvSpPr>
        <p:spPr>
          <a:xfrm>
            <a:off x="4537475" y="4000635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41613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15228</TotalTime>
  <Words>2868</Words>
  <Application>Microsoft Macintosh PowerPoint</Application>
  <PresentationFormat>Widescreen</PresentationFormat>
  <Paragraphs>630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Al Bayan Plain</vt:lpstr>
      <vt:lpstr>Apple Braille</vt:lpstr>
      <vt:lpstr>Arial</vt:lpstr>
      <vt:lpstr>Arial Narrow</vt:lpstr>
      <vt:lpstr>Arial Rounded MT Bold</vt:lpstr>
      <vt:lpstr>Calibri</vt:lpstr>
      <vt:lpstr>Cambria Math</vt:lpstr>
      <vt:lpstr>Office Theme</vt:lpstr>
      <vt:lpstr>CS 31006: Computer Networks – Internet Routing</vt:lpstr>
      <vt:lpstr>A Practice Problem</vt:lpstr>
      <vt:lpstr>Routing in the Internet</vt:lpstr>
      <vt:lpstr>The Optimality Principle (Bellman 1957) </vt:lpstr>
      <vt:lpstr>Sink Tree</vt:lpstr>
      <vt:lpstr>Sink Tree</vt:lpstr>
      <vt:lpstr>Distance Vector Routing</vt:lpstr>
      <vt:lpstr>Distance Vector Routing</vt:lpstr>
      <vt:lpstr>Bellman Ford in Centralized Network</vt:lpstr>
      <vt:lpstr>Bellman Ford in Centralized Network</vt:lpstr>
      <vt:lpstr>Bellman Ford in Centralized Network</vt:lpstr>
      <vt:lpstr>Bellman Ford in Centralized Network</vt:lpstr>
      <vt:lpstr>Distributed Bellman Ford To Distance Vector Routing</vt:lpstr>
      <vt:lpstr>Distributed Bellman Ford To Distance Vector Routing</vt:lpstr>
      <vt:lpstr>Centralized Bellman Ford Versus Distance Vector Routing</vt:lpstr>
      <vt:lpstr>Centralized Bellman Ford Versus Distance Vector Routing</vt:lpstr>
      <vt:lpstr>The Count to Infinity Problem</vt:lpstr>
      <vt:lpstr>Solving Count to Infinity</vt:lpstr>
      <vt:lpstr>Limitations of Distance Vector Routing / RIP</vt:lpstr>
      <vt:lpstr>Link State Routing</vt:lpstr>
      <vt:lpstr>LSR - Learning about Routers</vt:lpstr>
      <vt:lpstr>LSR– Setting Link Costs</vt:lpstr>
      <vt:lpstr>LSR – Building Link State Packets</vt:lpstr>
      <vt:lpstr>LSR – Distributing the Link State Packets</vt:lpstr>
      <vt:lpstr>LSR – Distributing the Link State Packets</vt:lpstr>
      <vt:lpstr>LSR – Distributing the Link State Packets</vt:lpstr>
      <vt:lpstr>LSR – Computing the New Routes</vt:lpstr>
      <vt:lpstr>Link State Routing - OSPF</vt:lpstr>
      <vt:lpstr>Inter-domain Routing Protocols</vt:lpstr>
      <vt:lpstr>Routing Protocols inside and across AS</vt:lpstr>
      <vt:lpstr>Routing Policies in the Internet</vt:lpstr>
      <vt:lpstr>Border Gateway Protocol (BGP)</vt:lpstr>
      <vt:lpstr>Traffic through an AS</vt:lpstr>
      <vt:lpstr>Objectives of BGP</vt:lpstr>
      <vt:lpstr>Network Layer Reachability Information (NLRI)</vt:lpstr>
      <vt:lpstr>BGP Speakers and BGP Peers</vt:lpstr>
      <vt:lpstr>BGP Path Information</vt:lpstr>
      <vt:lpstr>BGP AS_PATH Attribute in UPDATE Message</vt:lpstr>
      <vt:lpstr>BGP UPDATE Message Propagation</vt:lpstr>
      <vt:lpstr>BGP UPDATE Message Propagation</vt:lpstr>
      <vt:lpstr>BGP UPDATE Message Propagation</vt:lpstr>
      <vt:lpstr>BGP UPDATE Message Propagation</vt:lpstr>
      <vt:lpstr>BGP UPDATE Message Propagation</vt:lpstr>
      <vt:lpstr>BGP UPDATE Message Propagation</vt:lpstr>
      <vt:lpstr>BGP Route Establishment</vt:lpstr>
      <vt:lpstr>BGP Looking Glass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328</cp:revision>
  <dcterms:created xsi:type="dcterms:W3CDTF">2017-09-14T08:48:41Z</dcterms:created>
  <dcterms:modified xsi:type="dcterms:W3CDTF">2018-03-13T03:14:08Z</dcterms:modified>
</cp:coreProperties>
</file>